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82" r:id="rId5"/>
    <p:sldId id="295" r:id="rId6"/>
    <p:sldId id="283" r:id="rId7"/>
    <p:sldId id="267" r:id="rId8"/>
    <p:sldId id="270" r:id="rId9"/>
    <p:sldId id="268" r:id="rId10"/>
    <p:sldId id="287" r:id="rId11"/>
    <p:sldId id="285" r:id="rId12"/>
    <p:sldId id="286" r:id="rId13"/>
    <p:sldId id="278" r:id="rId14"/>
    <p:sldId id="272" r:id="rId15"/>
    <p:sldId id="269" r:id="rId16"/>
    <p:sldId id="260" r:id="rId17"/>
    <p:sldId id="271" r:id="rId18"/>
    <p:sldId id="290" r:id="rId19"/>
    <p:sldId id="291" r:id="rId20"/>
    <p:sldId id="284" r:id="rId21"/>
    <p:sldId id="289" r:id="rId22"/>
    <p:sldId id="292" r:id="rId23"/>
    <p:sldId id="293" r:id="rId24"/>
    <p:sldId id="294" r:id="rId25"/>
    <p:sldId id="280" r:id="rId26"/>
    <p:sldId id="281" r:id="rId2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9B28-95A5-9144-8098-4FE8E1376687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FDCA9-8788-4740-8553-2B87B6F3AFA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949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F24D8-4BC5-40BC-8666-EBE51FEB9A2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83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43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503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62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333375"/>
            <a:ext cx="10363200" cy="592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39FF-0586-441A-B1A7-4493B4916A90}" type="slidenum">
              <a:rPr lang="nb-NO" alt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b-NO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8850"/>
      </p:ext>
    </p:extLst>
  </p:cSld>
  <p:clrMapOvr>
    <a:masterClrMapping/>
  </p:clrMapOvr>
  <p:transition spd="med" advClick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502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734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393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02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27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51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166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85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6674-73A8-3945-AC9D-9CD1819DC510}" type="datetimeFigureOut">
              <a:rPr lang="es-ES_tradnl" smtClean="0"/>
              <a:t>27/4/17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3512-5EDD-D348-9CD3-D2B0102F26B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89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Aplicaciones Clínicas Concentrado </a:t>
            </a:r>
            <a:r>
              <a:rPr lang="es-ES_tradnl" dirty="0" err="1" smtClean="0"/>
              <a:t>Protromb</a:t>
            </a:r>
            <a:r>
              <a:rPr lang="es-ES" dirty="0" smtClean="0"/>
              <a:t>í</a:t>
            </a:r>
            <a:r>
              <a:rPr lang="es-ES_tradnl" dirty="0" err="1" smtClean="0"/>
              <a:t>nico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Dra. Pamela Zúñiga</a:t>
            </a:r>
          </a:p>
          <a:p>
            <a:r>
              <a:rPr lang="es-ES_tradnl" dirty="0" smtClean="0"/>
              <a:t>Especialista en Hemostasia y Trombosis </a:t>
            </a:r>
          </a:p>
          <a:p>
            <a:r>
              <a:rPr lang="es-ES_tradnl" dirty="0" smtClean="0"/>
              <a:t>Profesor Asociado Pontificia Universidad Católica de Chile .</a:t>
            </a:r>
          </a:p>
          <a:p>
            <a:r>
              <a:rPr lang="es-ES_tradnl" dirty="0" err="1" smtClean="0"/>
              <a:t>pzuniga@med.puc.cl</a:t>
            </a:r>
            <a:endParaRPr lang="es-ES_tradnl" dirty="0" smtClean="0"/>
          </a:p>
          <a:p>
            <a:r>
              <a:rPr lang="es-ES_tradnl" dirty="0" smtClean="0"/>
              <a:t> </a:t>
            </a:r>
          </a:p>
          <a:p>
            <a:endParaRPr lang="es-ES_tradnl" dirty="0"/>
          </a:p>
        </p:txBody>
      </p:sp>
      <p:grpSp>
        <p:nvGrpSpPr>
          <p:cNvPr id="4" name="5 Grupo"/>
          <p:cNvGrpSpPr/>
          <p:nvPr/>
        </p:nvGrpSpPr>
        <p:grpSpPr>
          <a:xfrm>
            <a:off x="304800" y="4120236"/>
            <a:ext cx="10325100" cy="1397780"/>
            <a:chOff x="457200" y="44625"/>
            <a:chExt cx="8229600" cy="1397780"/>
          </a:xfrm>
        </p:grpSpPr>
        <p:pic>
          <p:nvPicPr>
            <p:cNvPr id="5" name="Picture 5" descr="C:\Mis documentos\Mis imágenes\LOGOimage003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328" y="44678"/>
              <a:ext cx="813501" cy="105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10 Conector recto"/>
            <p:cNvCxnSpPr>
              <a:cxnSpLocks noChangeShapeType="1"/>
            </p:cNvCxnSpPr>
            <p:nvPr/>
          </p:nvCxnSpPr>
          <p:spPr bwMode="auto">
            <a:xfrm>
              <a:off x="457200" y="1133412"/>
              <a:ext cx="8229600" cy="172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" name="13 Conector recto"/>
            <p:cNvCxnSpPr>
              <a:cxnSpLocks noChangeShapeType="1"/>
            </p:cNvCxnSpPr>
            <p:nvPr/>
          </p:nvCxnSpPr>
          <p:spPr bwMode="auto">
            <a:xfrm rot="5400000">
              <a:off x="715277" y="742726"/>
              <a:ext cx="1397780" cy="157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998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517" y="2191407"/>
            <a:ext cx="7646883" cy="436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995448" y="1119352"/>
            <a:ext cx="583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Factores de riesgo de sagrado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4663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1627" cy="1325563"/>
          </a:xfrm>
        </p:spPr>
        <p:txBody>
          <a:bodyPr/>
          <a:lstStyle/>
          <a:p>
            <a:pPr algn="ctr"/>
            <a:r>
              <a:rPr lang="es-ES_tradnl" dirty="0" smtClean="0"/>
              <a:t>		Anticoagulantes orales vitamina k dependientes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819" y="2274012"/>
            <a:ext cx="4747181" cy="3527705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En Chile:</a:t>
            </a:r>
          </a:p>
          <a:p>
            <a:pPr marL="0" indent="0">
              <a:buNone/>
            </a:pPr>
            <a:r>
              <a:rPr lang="es-ES_tradnl" dirty="0" err="1" smtClean="0"/>
              <a:t>Acenocumarol</a:t>
            </a:r>
            <a:r>
              <a:rPr lang="es-ES_tradnl" dirty="0" smtClean="0"/>
              <a:t> </a:t>
            </a:r>
            <a:r>
              <a:rPr lang="es-ES_tradnl" dirty="0">
                <a:solidFill>
                  <a:schemeClr val="accent2"/>
                </a:solidFill>
              </a:rPr>
              <a:t>(</a:t>
            </a:r>
            <a:r>
              <a:rPr lang="es-ES_tradnl" b="1" dirty="0" err="1" smtClean="0">
                <a:solidFill>
                  <a:schemeClr val="accent2"/>
                </a:solidFill>
              </a:rPr>
              <a:t>Neosintron</a:t>
            </a:r>
            <a:r>
              <a:rPr lang="es-ES_tradnl" b="1" dirty="0" smtClean="0">
                <a:solidFill>
                  <a:schemeClr val="accent2"/>
                </a:solidFill>
              </a:rPr>
              <a:t>)</a:t>
            </a:r>
            <a:r>
              <a:rPr lang="es-ES_tradnl" dirty="0" smtClean="0"/>
              <a:t> </a:t>
            </a:r>
            <a:r>
              <a:rPr lang="es-ES_tradnl" dirty="0"/>
              <a:t>y </a:t>
            </a:r>
            <a:r>
              <a:rPr lang="es-ES_tradnl" dirty="0" err="1"/>
              <a:t>Warfarina</a:t>
            </a:r>
            <a:r>
              <a:rPr lang="es-ES_tradnl" dirty="0"/>
              <a:t> </a:t>
            </a:r>
            <a:r>
              <a:rPr lang="es-ES_tradnl" b="1" dirty="0">
                <a:solidFill>
                  <a:schemeClr val="accent2"/>
                </a:solidFill>
              </a:rPr>
              <a:t>(</a:t>
            </a:r>
            <a:r>
              <a:rPr lang="es-ES_tradnl" b="1" dirty="0" err="1">
                <a:solidFill>
                  <a:schemeClr val="accent2"/>
                </a:solidFill>
              </a:rPr>
              <a:t>Coumadin</a:t>
            </a:r>
            <a:r>
              <a:rPr lang="es-ES_tradnl" b="1" dirty="0" smtClean="0">
                <a:solidFill>
                  <a:schemeClr val="accent2"/>
                </a:solidFill>
              </a:rPr>
              <a:t>).</a:t>
            </a:r>
            <a:endParaRPr lang="es-ES_tradnl" b="1" dirty="0">
              <a:solidFill>
                <a:schemeClr val="accent2"/>
              </a:solidFill>
            </a:endParaRPr>
          </a:p>
          <a:p>
            <a:r>
              <a:rPr lang="es-ES_tradnl" dirty="0" smtClean="0"/>
              <a:t>Actúan por la inhibición</a:t>
            </a:r>
            <a:r>
              <a:rPr lang="es-ES" dirty="0" smtClean="0"/>
              <a:t> de la  enzima </a:t>
            </a:r>
            <a:r>
              <a:rPr lang="es-ES_tradnl" dirty="0" smtClean="0"/>
              <a:t>vitamina </a:t>
            </a:r>
            <a:r>
              <a:rPr lang="es-ES_tradnl" dirty="0"/>
              <a:t>K </a:t>
            </a:r>
            <a:r>
              <a:rPr lang="es-ES_tradnl" dirty="0" err="1" smtClean="0"/>
              <a:t>ep</a:t>
            </a:r>
            <a:r>
              <a:rPr lang="es-ES" dirty="0" err="1" smtClean="0"/>
              <a:t>ó</a:t>
            </a:r>
            <a:r>
              <a:rPr lang="es-ES_tradnl" dirty="0" err="1" smtClean="0"/>
              <a:t>xido</a:t>
            </a:r>
            <a:r>
              <a:rPr lang="es-ES_tradnl" dirty="0" smtClean="0"/>
              <a:t> </a:t>
            </a:r>
            <a:r>
              <a:rPr lang="es-ES_tradnl" dirty="0" err="1" smtClean="0"/>
              <a:t>reductasa</a:t>
            </a:r>
            <a:r>
              <a:rPr lang="es-ES_tradnl" dirty="0" smtClean="0"/>
              <a:t>, con lo cual inhiben la activación</a:t>
            </a:r>
            <a:r>
              <a:rPr lang="es-ES" dirty="0" smtClean="0"/>
              <a:t> de factores </a:t>
            </a:r>
            <a:r>
              <a:rPr lang="es-ES_tradnl" dirty="0" err="1" smtClean="0"/>
              <a:t>vitamin</a:t>
            </a:r>
            <a:r>
              <a:rPr lang="es-ES_tradnl" dirty="0" smtClean="0"/>
              <a:t> K-dependientes FII</a:t>
            </a:r>
            <a:r>
              <a:rPr lang="es-ES_tradnl" dirty="0"/>
              <a:t>, VII, </a:t>
            </a:r>
            <a:r>
              <a:rPr lang="es-ES_tradnl" dirty="0" smtClean="0"/>
              <a:t>IX</a:t>
            </a:r>
            <a:r>
              <a:rPr lang="es-ES_tradnl" dirty="0"/>
              <a:t> </a:t>
            </a:r>
            <a:r>
              <a:rPr lang="es-ES_tradnl" dirty="0" smtClean="0"/>
              <a:t>y  X y los anticoagulantes naturales </a:t>
            </a:r>
            <a:r>
              <a:rPr lang="es-ES_tradnl" dirty="0" err="1" smtClean="0"/>
              <a:t>Prote</a:t>
            </a:r>
            <a:r>
              <a:rPr lang="es-ES" dirty="0" smtClean="0"/>
              <a:t>í</a:t>
            </a:r>
            <a:r>
              <a:rPr lang="es-ES_tradnl" dirty="0" err="1" smtClean="0"/>
              <a:t>nas</a:t>
            </a:r>
            <a:r>
              <a:rPr lang="es-ES_tradnl" dirty="0" smtClean="0"/>
              <a:t> C and </a:t>
            </a:r>
            <a:r>
              <a:rPr lang="es-ES_tradnl" dirty="0"/>
              <a:t>S. </a:t>
            </a:r>
            <a:endParaRPr lang="es-ES_tradn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40" y="1954924"/>
            <a:ext cx="6230007" cy="45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/>
          <a:lstStyle/>
          <a:p>
            <a:r>
              <a:rPr lang="es-ES_tradnl" dirty="0"/>
              <a:t>La vitamina K también puede ser reducida por una vía alterna dependiente de NADH. Esta vía no es inhibida por los anticoagulantes y opera con </a:t>
            </a:r>
            <a:r>
              <a:rPr lang="es-ES_tradnl" b="1" dirty="0">
                <a:solidFill>
                  <a:srgbClr val="FF0000"/>
                </a:solidFill>
              </a:rPr>
              <a:t>niveles plasmáticos de </a:t>
            </a:r>
            <a:r>
              <a:rPr lang="es-ES_tradnl" b="1" dirty="0" smtClean="0">
                <a:solidFill>
                  <a:srgbClr val="FF0000"/>
                </a:solidFill>
              </a:rPr>
              <a:t>vitamina k muy </a:t>
            </a:r>
            <a:r>
              <a:rPr lang="es-ES_tradnl" b="1" dirty="0" smtClean="0">
                <a:solidFill>
                  <a:srgbClr val="FF0000"/>
                </a:solidFill>
              </a:rPr>
              <a:t>altos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8" y="3208275"/>
            <a:ext cx="6525172" cy="27983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64828" y="6176963"/>
            <a:ext cx="4513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Vida media Factores vitamina </a:t>
            </a:r>
            <a:r>
              <a:rPr lang="es-ES_tradnl" smtClean="0"/>
              <a:t>K dependientes.</a:t>
            </a:r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032000" y="431800"/>
            <a:ext cx="528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Dieta y resistencia  al TACO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3714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Reversión de anticoagulantes </a:t>
            </a:r>
            <a:r>
              <a:rPr lang="es-ES_tradnl" dirty="0" err="1" smtClean="0"/>
              <a:t>vit</a:t>
            </a:r>
            <a:r>
              <a:rPr lang="es-ES_tradnl" dirty="0" smtClean="0"/>
              <a:t> K dependientes </a:t>
            </a:r>
            <a:endParaRPr lang="es-ES_trad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57" y="2475186"/>
            <a:ext cx="10757143" cy="37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9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TACO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 </a:t>
            </a:r>
            <a:r>
              <a:rPr lang="es-ES_tradnl" dirty="0"/>
              <a:t>P</a:t>
            </a:r>
            <a:r>
              <a:rPr lang="es-ES_tradnl" dirty="0" smtClean="0"/>
              <a:t>acientes </a:t>
            </a:r>
            <a:r>
              <a:rPr lang="es-ES_tradnl" dirty="0"/>
              <a:t>en tratamiento con </a:t>
            </a:r>
            <a:r>
              <a:rPr lang="es-ES_tradnl" dirty="0" err="1" smtClean="0"/>
              <a:t>warfarina</a:t>
            </a:r>
            <a:r>
              <a:rPr lang="es-ES_tradnl" dirty="0" smtClean="0"/>
              <a:t>, el </a:t>
            </a:r>
            <a:r>
              <a:rPr lang="es-ES_tradnl" dirty="0"/>
              <a:t>riesgo de sangrado mayor es </a:t>
            </a:r>
            <a:r>
              <a:rPr lang="es-ES_tradnl" dirty="0" smtClean="0"/>
              <a:t>de 3-6,5</a:t>
            </a:r>
            <a:r>
              <a:rPr lang="es-ES_tradnl" dirty="0"/>
              <a:t>% y es mortal en el 1% </a:t>
            </a:r>
            <a:r>
              <a:rPr lang="es-ES_tradnl" dirty="0" smtClean="0"/>
              <a:t> </a:t>
            </a:r>
            <a:r>
              <a:rPr lang="es-ES_tradnl" dirty="0"/>
              <a:t>(</a:t>
            </a:r>
            <a:r>
              <a:rPr lang="es-ES_tradnl" dirty="0" err="1"/>
              <a:t>Leissinger</a:t>
            </a:r>
            <a:r>
              <a:rPr lang="es-ES_tradnl" dirty="0"/>
              <a:t> et al). </a:t>
            </a:r>
            <a:endParaRPr lang="es-ES_tradnl" dirty="0" smtClean="0"/>
          </a:p>
          <a:p>
            <a:r>
              <a:rPr lang="es-ES_tradnl" dirty="0" smtClean="0"/>
              <a:t>La </a:t>
            </a:r>
            <a:r>
              <a:rPr lang="es-ES_tradnl" dirty="0"/>
              <a:t>vitamina K </a:t>
            </a:r>
            <a:r>
              <a:rPr lang="es-ES_tradnl" dirty="0" err="1"/>
              <a:t>intravenos</a:t>
            </a:r>
            <a:r>
              <a:rPr lang="es-ES_tradnl" dirty="0"/>
              <a:t> revierte el sangrado en 4-8 </a:t>
            </a:r>
            <a:r>
              <a:rPr lang="es-ES_tradnl" dirty="0" smtClean="0"/>
              <a:t>h,  puede NO  </a:t>
            </a:r>
            <a:r>
              <a:rPr lang="es-ES_tradnl" dirty="0"/>
              <a:t>bajar el valor de </a:t>
            </a:r>
            <a:r>
              <a:rPr lang="es-ES_tradnl" dirty="0" smtClean="0"/>
              <a:t>INR  a lo normal  </a:t>
            </a:r>
            <a:r>
              <a:rPr lang="es-ES_tradnl" dirty="0"/>
              <a:t>y se puede dar resistencia a la </a:t>
            </a:r>
            <a:r>
              <a:rPr lang="es-ES_tradnl" dirty="0" err="1"/>
              <a:t>warfarina</a:t>
            </a:r>
            <a:r>
              <a:rPr lang="es-ES_tradnl" dirty="0"/>
              <a:t> durante 1 </a:t>
            </a:r>
            <a:r>
              <a:rPr lang="es-ES_tradnl" dirty="0" smtClean="0"/>
              <a:t>semana posterior a la </a:t>
            </a:r>
            <a:r>
              <a:rPr lang="es-ES_tradnl" dirty="0" err="1" smtClean="0"/>
              <a:t>aplicaci</a:t>
            </a:r>
            <a:r>
              <a:rPr lang="es-ES" dirty="0" err="1" smtClean="0"/>
              <a:t>ón</a:t>
            </a:r>
            <a:r>
              <a:rPr lang="es-ES_tradnl" dirty="0" smtClean="0"/>
              <a:t>.</a:t>
            </a:r>
            <a:endParaRPr lang="es-ES_tradnl" dirty="0" smtClean="0"/>
          </a:p>
          <a:p>
            <a:r>
              <a:rPr lang="es-ES_tradnl" dirty="0" smtClean="0"/>
              <a:t> El plasma</a:t>
            </a:r>
            <a:r>
              <a:rPr lang="es-ES_tradnl" dirty="0"/>
              <a:t> </a:t>
            </a:r>
            <a:r>
              <a:rPr lang="es-ES_tradnl" dirty="0" smtClean="0"/>
              <a:t>teóricamente </a:t>
            </a:r>
            <a:r>
              <a:rPr lang="es-ES_tradnl" dirty="0" smtClean="0"/>
              <a:t>mejora en INR pero la </a:t>
            </a:r>
            <a:r>
              <a:rPr lang="es-ES_tradnl" dirty="0"/>
              <a:t>cantidad de plasma que </a:t>
            </a:r>
            <a:r>
              <a:rPr lang="es-ES_tradnl" dirty="0" smtClean="0"/>
              <a:t>se requiere con INR altos puede producir sobrecarga de volumen , especialmente pacientes </a:t>
            </a:r>
            <a:r>
              <a:rPr lang="es-ES_tradnl" dirty="0" err="1" smtClean="0"/>
              <a:t>cardíacos</a:t>
            </a:r>
            <a:r>
              <a:rPr lang="es-ES_tradnl" dirty="0" smtClean="0"/>
              <a:t> </a:t>
            </a:r>
            <a:r>
              <a:rPr lang="es-ES_tradnl" dirty="0"/>
              <a:t>(</a:t>
            </a:r>
            <a:r>
              <a:rPr lang="es-ES_tradnl" dirty="0" err="1"/>
              <a:t>Leissinger</a:t>
            </a:r>
            <a:r>
              <a:rPr lang="es-ES_tradnl" dirty="0"/>
              <a:t> et al</a:t>
            </a:r>
            <a:r>
              <a:rPr lang="es-ES_tradnl" dirty="0" smtClean="0"/>
              <a:t>).</a:t>
            </a:r>
          </a:p>
          <a:p>
            <a:r>
              <a:rPr lang="es-ES_tradnl" dirty="0"/>
              <a:t>E</a:t>
            </a:r>
            <a:r>
              <a:rPr lang="es-ES_tradnl" dirty="0" smtClean="0"/>
              <a:t>l </a:t>
            </a:r>
            <a:r>
              <a:rPr lang="es-ES_tradnl" dirty="0" smtClean="0"/>
              <a:t> </a:t>
            </a:r>
            <a:r>
              <a:rPr lang="es-ES_tradnl" dirty="0" err="1"/>
              <a:t>Novoseven</a:t>
            </a:r>
            <a:r>
              <a:rPr lang="es-ES_tradnl" dirty="0"/>
              <a:t> (factor VII) </a:t>
            </a:r>
            <a:r>
              <a:rPr lang="es-ES_tradnl" dirty="0" smtClean="0"/>
              <a:t> </a:t>
            </a:r>
            <a:r>
              <a:rPr lang="es-ES_tradnl" dirty="0" smtClean="0"/>
              <a:t>al ser un solo factor no </a:t>
            </a:r>
            <a:r>
              <a:rPr lang="es-ES_tradnl" dirty="0"/>
              <a:t>se sabe </a:t>
            </a:r>
            <a:r>
              <a:rPr lang="es-ES_tradnl" dirty="0" smtClean="0"/>
              <a:t>si realmente puede </a:t>
            </a:r>
            <a:r>
              <a:rPr lang="es-ES_tradnl" dirty="0"/>
              <a:t>ser una </a:t>
            </a:r>
            <a:r>
              <a:rPr lang="es-ES_tradnl" dirty="0" err="1" smtClean="0"/>
              <a:t>solución</a:t>
            </a:r>
            <a:r>
              <a:rPr lang="es-ES_tradnl" dirty="0" smtClean="0"/>
              <a:t>. Vida media corta (</a:t>
            </a:r>
            <a:r>
              <a:rPr lang="es-ES_tradnl" dirty="0" err="1" smtClean="0"/>
              <a:t>aprox</a:t>
            </a:r>
            <a:r>
              <a:rPr lang="es-ES_tradnl" dirty="0" smtClean="0"/>
              <a:t> 3 horas)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1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447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err="1" smtClean="0"/>
              <a:t>Administración</a:t>
            </a:r>
            <a:r>
              <a:rPr lang="es-ES_tradnl" dirty="0" smtClean="0"/>
              <a:t> y </a:t>
            </a:r>
            <a:r>
              <a:rPr lang="es-ES_tradnl" dirty="0" err="1" smtClean="0"/>
              <a:t>farmacocin</a:t>
            </a:r>
            <a:r>
              <a:rPr lang="es-ES" dirty="0" smtClean="0"/>
              <a:t>ética </a:t>
            </a:r>
            <a:r>
              <a:rPr lang="es-ES_tradnl" dirty="0" smtClean="0"/>
              <a:t>.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378371" y="1422315"/>
            <a:ext cx="11619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Administrado por vía endovenosa , directo (10 min)  tiene efecto prácticamente inmediato </a:t>
            </a:r>
          </a:p>
          <a:p>
            <a:r>
              <a:rPr lang="es-ES_tradnl" sz="2400" dirty="0" smtClean="0"/>
              <a:t>y su efecto persiste </a:t>
            </a:r>
            <a:r>
              <a:rPr lang="es-ES_tradnl" sz="2400" dirty="0"/>
              <a:t>durante unas 6-8 horas </a:t>
            </a:r>
            <a:r>
              <a:rPr lang="es-ES_tradnl" sz="2400" dirty="0" smtClean="0"/>
              <a:t>.</a:t>
            </a:r>
          </a:p>
          <a:p>
            <a:r>
              <a:rPr lang="es-ES_tradnl" sz="2400" dirty="0"/>
              <a:t>L</a:t>
            </a:r>
            <a:r>
              <a:rPr lang="es-ES_tradnl" sz="2400" dirty="0" smtClean="0"/>
              <a:t>os </a:t>
            </a:r>
            <a:r>
              <a:rPr lang="es-ES_tradnl" sz="2400" dirty="0"/>
              <a:t>efectos de la vitamina K, si se administra al mismo tiempo, se consiguen habitualmente dentro de las 4-6 horas. </a:t>
            </a:r>
            <a:r>
              <a:rPr lang="es-ES_tradnl" sz="2400" dirty="0" smtClean="0"/>
              <a:t> Con cual puede no ser necesaria una segunda dosis. </a:t>
            </a:r>
          </a:p>
          <a:p>
            <a:r>
              <a:rPr lang="es-ES_tradnl" sz="2400" dirty="0" smtClean="0"/>
              <a:t>En caso de requerirla monitorizar y considerar vidas medias de factores de </a:t>
            </a:r>
            <a:r>
              <a:rPr lang="es-ES_tradnl" sz="2400" dirty="0" err="1" smtClean="0"/>
              <a:t>coagulaci</a:t>
            </a:r>
            <a:r>
              <a:rPr lang="es-ES" sz="2400" dirty="0" err="1" smtClean="0"/>
              <a:t>ón</a:t>
            </a:r>
            <a:r>
              <a:rPr lang="es-ES" sz="2400" dirty="0" smtClean="0"/>
              <a:t>.</a:t>
            </a:r>
            <a:endParaRPr lang="es-ES_tradnl" sz="2400" dirty="0"/>
          </a:p>
          <a:p>
            <a:endParaRPr lang="es-ES_tradnl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1" y="4067509"/>
            <a:ext cx="10866673" cy="20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Dosis para </a:t>
            </a:r>
            <a:r>
              <a:rPr lang="es-ES_tradnl" dirty="0" err="1" smtClean="0"/>
              <a:t>reversi</a:t>
            </a:r>
            <a:r>
              <a:rPr lang="es-ES" dirty="0" err="1" smtClean="0"/>
              <a:t>ó</a:t>
            </a:r>
            <a:r>
              <a:rPr lang="es-ES_tradnl" dirty="0" smtClean="0"/>
              <a:t>n , considerar INR :</a:t>
            </a:r>
            <a:endParaRPr lang="es-ES_tradnl" dirty="0"/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" y="2869330"/>
            <a:ext cx="10686143" cy="3436882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" y="1374140"/>
            <a:ext cx="12026525" cy="11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Complicaciones: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41883" y="1690688"/>
            <a:ext cx="113093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s-ES_tradnl" sz="3200" dirty="0" smtClean="0"/>
              <a:t>Trombosis 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3200" dirty="0" err="1" smtClean="0"/>
              <a:t>Formaci</a:t>
            </a:r>
            <a:r>
              <a:rPr lang="es-ES" sz="3200" dirty="0" err="1" smtClean="0"/>
              <a:t>ón</a:t>
            </a:r>
            <a:r>
              <a:rPr lang="es-ES" sz="3200" dirty="0" smtClean="0"/>
              <a:t> de anticuerpos ( déficit congénitos)</a:t>
            </a:r>
            <a:r>
              <a:rPr lang="mr-IN" sz="3200" dirty="0"/>
              <a:t> </a:t>
            </a:r>
            <a:r>
              <a:rPr lang="mr-IN" sz="2400" dirty="0"/>
              <a:t>(&gt;0,01% </a:t>
            </a:r>
            <a:r>
              <a:rPr lang="mr-IN" sz="2400" dirty="0" err="1"/>
              <a:t>y</a:t>
            </a:r>
            <a:r>
              <a:rPr lang="mr-IN" sz="2400" dirty="0"/>
              <a:t> &lt;0,1%) </a:t>
            </a:r>
            <a:endParaRPr lang="es-ES" sz="2400" dirty="0" smtClean="0"/>
          </a:p>
          <a:p>
            <a:pPr marL="285750" indent="-285750">
              <a:buFont typeface="Wingdings" charset="2"/>
              <a:buChar char="v"/>
            </a:pPr>
            <a:r>
              <a:rPr lang="es-ES" sz="3200" dirty="0" smtClean="0"/>
              <a:t>HTA (1%)</a:t>
            </a:r>
            <a:r>
              <a:rPr lang="es-ES_tradnl" sz="3200" dirty="0" smtClean="0"/>
              <a:t>, 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3200" dirty="0" smtClean="0"/>
              <a:t>Cefalea  (1%) 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3200" dirty="0" smtClean="0"/>
              <a:t> </a:t>
            </a:r>
            <a:r>
              <a:rPr lang="es-ES_tradnl" sz="3200" dirty="0"/>
              <a:t>E</a:t>
            </a:r>
            <a:r>
              <a:rPr lang="es-ES_tradnl" sz="3200" dirty="0" smtClean="0"/>
              <a:t>ritema o </a:t>
            </a:r>
            <a:r>
              <a:rPr lang="es-ES" sz="3200" dirty="0" smtClean="0"/>
              <a:t> calor local (1%)</a:t>
            </a:r>
          </a:p>
          <a:p>
            <a:pPr marL="285750" indent="-285750">
              <a:buFont typeface="Wingdings" charset="2"/>
              <a:buChar char="v"/>
            </a:pPr>
            <a:r>
              <a:rPr lang="es-ES" sz="3200" dirty="0" smtClean="0"/>
              <a:t>Seroconversión Parvovirus B19</a:t>
            </a:r>
          </a:p>
        </p:txBody>
      </p:sp>
    </p:spTree>
    <p:extLst>
      <p:ext uri="{BB962C8B-B14F-4D97-AF65-F5344CB8AC3E}">
        <p14:creationId xmlns:p14="http://schemas.microsoft.com/office/powerpoint/2010/main" val="831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Complicaciones </a:t>
            </a:r>
            <a:r>
              <a:rPr lang="es-ES_tradnl" dirty="0" err="1" smtClean="0"/>
              <a:t>Tromb</a:t>
            </a:r>
            <a:r>
              <a:rPr lang="es-ES" dirty="0" err="1" smtClean="0"/>
              <a:t>ó</a:t>
            </a:r>
            <a:r>
              <a:rPr lang="es-ES_tradnl" dirty="0" smtClean="0"/>
              <a:t>ticas 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" y="2514600"/>
            <a:ext cx="6248400" cy="43434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82" y="6064179"/>
            <a:ext cx="2984500" cy="774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" y="1580325"/>
            <a:ext cx="8369300" cy="12055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1742987"/>
            <a:ext cx="3022600" cy="4953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69712" y="4035976"/>
            <a:ext cx="6045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higher</a:t>
            </a:r>
            <a:r>
              <a:rPr lang="es-ES_tradnl" dirty="0"/>
              <a:t> PCC </a:t>
            </a:r>
            <a:r>
              <a:rPr lang="es-ES_tradnl" dirty="0" err="1"/>
              <a:t>dosing</a:t>
            </a:r>
            <a:r>
              <a:rPr lang="es-ES_tradnl" dirty="0"/>
              <a:t> and </a:t>
            </a:r>
            <a:r>
              <a:rPr lang="es-ES_tradnl" dirty="0" err="1"/>
              <a:t>development</a:t>
            </a:r>
            <a:r>
              <a:rPr lang="es-ES_tradnl" dirty="0"/>
              <a:t> of </a:t>
            </a:r>
            <a:r>
              <a:rPr lang="es-ES_tradnl" dirty="0" err="1"/>
              <a:t>TEs</a:t>
            </a:r>
            <a:r>
              <a:rPr lang="es-ES_tradnl" dirty="0"/>
              <a:t>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ob</a:t>
            </a:r>
            <a:r>
              <a:rPr lang="es-ES_tradnl" dirty="0"/>
              <a:t>- </a:t>
            </a:r>
            <a:r>
              <a:rPr lang="es-ES_tradnl" dirty="0" err="1"/>
              <a:t>served</a:t>
            </a:r>
            <a:r>
              <a:rPr lang="es-ES_tradnl" dirty="0" smtClean="0"/>
              <a:t>,</a:t>
            </a:r>
          </a:p>
          <a:p>
            <a:r>
              <a:rPr lang="es-ES_tradnl" dirty="0" smtClean="0"/>
              <a:t> </a:t>
            </a:r>
            <a:r>
              <a:rPr lang="es-ES_tradnl" dirty="0"/>
              <a:t>PCC doses </a:t>
            </a:r>
            <a:r>
              <a:rPr lang="es-ES_tradnl" dirty="0" err="1"/>
              <a:t>between</a:t>
            </a:r>
            <a:r>
              <a:rPr lang="es-ES_tradnl" dirty="0"/>
              <a:t> &gt;2,000 and 3,000 IU and </a:t>
            </a:r>
            <a:r>
              <a:rPr lang="es-ES_tradnl" dirty="0" err="1"/>
              <a:t>higher</a:t>
            </a:r>
            <a:r>
              <a:rPr lang="es-ES_tradnl" dirty="0"/>
              <a:t> </a:t>
            </a:r>
            <a:r>
              <a:rPr lang="es-ES_tradnl" dirty="0" err="1" smtClean="0"/>
              <a:t>morbidity</a:t>
            </a:r>
            <a:endParaRPr lang="es-ES_tradnl" dirty="0" smtClean="0"/>
          </a:p>
          <a:p>
            <a:r>
              <a:rPr lang="es-ES_tradnl" dirty="0" smtClean="0"/>
              <a:t> </a:t>
            </a:r>
            <a:r>
              <a:rPr lang="es-ES_tradnl" dirty="0"/>
              <a:t>at ICH </a:t>
            </a:r>
            <a:r>
              <a:rPr lang="es-ES_tradnl" dirty="0" err="1"/>
              <a:t>onset</a:t>
            </a:r>
            <a:r>
              <a:rPr lang="es-ES_tradnl" dirty="0"/>
              <a:t>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associated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TEs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 </a:t>
            </a:r>
            <a:r>
              <a:rPr lang="es-ES_tradnl" dirty="0" err="1"/>
              <a:t>Hence</a:t>
            </a:r>
            <a:r>
              <a:rPr lang="es-ES_tradnl" dirty="0"/>
              <a:t>, individual </a:t>
            </a:r>
            <a:r>
              <a:rPr lang="es-ES_tradnl" dirty="0" err="1"/>
              <a:t>titration</a:t>
            </a:r>
            <a:r>
              <a:rPr lang="es-ES_tradnl" dirty="0"/>
              <a:t> of PCC </a:t>
            </a:r>
            <a:r>
              <a:rPr lang="es-ES_tradnl" dirty="0" smtClean="0"/>
              <a:t>to </a:t>
            </a:r>
            <a:r>
              <a:rPr lang="es-ES_tradnl" dirty="0" err="1"/>
              <a:t>avoid</a:t>
            </a:r>
            <a:r>
              <a:rPr lang="es-ES_tradnl" dirty="0"/>
              <a:t> </a:t>
            </a:r>
            <a:r>
              <a:rPr lang="es-ES_tradnl" dirty="0" err="1"/>
              <a:t>exposure</a:t>
            </a:r>
            <a:r>
              <a:rPr lang="es-ES_tradnl" dirty="0"/>
              <a:t> </a:t>
            </a:r>
            <a:endParaRPr lang="es-ES_tradnl" dirty="0" smtClean="0"/>
          </a:p>
          <a:p>
            <a:r>
              <a:rPr lang="es-ES_tradnl" dirty="0" smtClean="0"/>
              <a:t>to </a:t>
            </a:r>
            <a:r>
              <a:rPr lang="es-ES_tradnl" dirty="0" err="1"/>
              <a:t>unnecessarily</a:t>
            </a:r>
            <a:r>
              <a:rPr lang="es-ES_tradnl" dirty="0"/>
              <a:t> </a:t>
            </a:r>
            <a:r>
              <a:rPr lang="es-ES_tradnl" dirty="0" err="1"/>
              <a:t>high</a:t>
            </a:r>
            <a:r>
              <a:rPr lang="es-ES_tradnl" dirty="0"/>
              <a:t> doses </a:t>
            </a:r>
            <a:r>
              <a:rPr lang="es-ES_tradnl" dirty="0" err="1"/>
              <a:t>using</a:t>
            </a:r>
            <a:r>
              <a:rPr lang="es-ES_tradnl" dirty="0"/>
              <a:t> </a:t>
            </a:r>
            <a:r>
              <a:rPr lang="es-ES_tradnl" dirty="0" err="1"/>
              <a:t>point</a:t>
            </a:r>
            <a:r>
              <a:rPr lang="es-ES_tradnl" dirty="0"/>
              <a:t>-of-</a:t>
            </a:r>
            <a:r>
              <a:rPr lang="es-ES_tradnl" dirty="0" err="1"/>
              <a:t>care</a:t>
            </a:r>
            <a:r>
              <a:rPr lang="es-ES_tradnl" dirty="0"/>
              <a:t> </a:t>
            </a:r>
            <a:endParaRPr lang="es-ES_tradnl" dirty="0" smtClean="0"/>
          </a:p>
          <a:p>
            <a:r>
              <a:rPr lang="es-ES_tradnl" dirty="0" err="1" smtClean="0"/>
              <a:t>devices</a:t>
            </a:r>
            <a:r>
              <a:rPr lang="es-ES_tradnl" dirty="0" smtClean="0"/>
              <a:t> </a:t>
            </a:r>
            <a:r>
              <a:rPr lang="es-ES_tradnl" dirty="0" err="1"/>
              <a:t>should</a:t>
            </a:r>
            <a:r>
              <a:rPr lang="es-ES_tradnl" dirty="0"/>
              <a:t> be </a:t>
            </a:r>
            <a:r>
              <a:rPr lang="es-ES_tradnl" dirty="0" err="1"/>
              <a:t>prospectively</a:t>
            </a:r>
            <a:r>
              <a:rPr lang="es-ES_tradnl" dirty="0"/>
              <a:t> </a:t>
            </a:r>
            <a:r>
              <a:rPr lang="es-ES_tradnl" dirty="0" err="1"/>
              <a:t>explored</a:t>
            </a:r>
            <a:r>
              <a:rPr lang="es-ES_tradnl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290586"/>
            <a:ext cx="4978400" cy="1574800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8166538" y="4587766"/>
            <a:ext cx="1576552" cy="15765"/>
          </a:xfrm>
          <a:prstGeom prst="line">
            <a:avLst/>
          </a:prstGeom>
          <a:ln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Complicaciones </a:t>
            </a:r>
            <a:r>
              <a:rPr lang="es-ES_tradnl" dirty="0" err="1" smtClean="0"/>
              <a:t>Tromb</a:t>
            </a:r>
            <a:r>
              <a:rPr lang="es-ES" dirty="0" err="1" smtClean="0"/>
              <a:t>óticas</a:t>
            </a:r>
            <a:r>
              <a:rPr lang="es-ES" dirty="0" smtClean="0"/>
              <a:t> 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2" y="1825625"/>
            <a:ext cx="8259559" cy="4858954"/>
          </a:xfrm>
        </p:spPr>
      </p:pic>
    </p:spTree>
    <p:extLst>
      <p:ext uri="{BB962C8B-B14F-4D97-AF65-F5344CB8AC3E}">
        <p14:creationId xmlns:p14="http://schemas.microsoft.com/office/powerpoint/2010/main" val="932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Generalidades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PCC </a:t>
            </a:r>
            <a:r>
              <a:rPr lang="es-ES_tradnl" dirty="0"/>
              <a:t>se producen por cromatografía de intercambio iónico a partir del sobrenadante de </a:t>
            </a:r>
            <a:r>
              <a:rPr lang="es-ES_tradnl" dirty="0" err="1"/>
              <a:t>crioprecipitado</a:t>
            </a:r>
            <a:r>
              <a:rPr lang="es-ES_tradnl" dirty="0"/>
              <a:t> </a:t>
            </a:r>
            <a:r>
              <a:rPr lang="es-ES_tradnl" dirty="0" smtClean="0"/>
              <a:t> </a:t>
            </a:r>
            <a:r>
              <a:rPr lang="es-ES_tradnl" dirty="0"/>
              <a:t>de </a:t>
            </a:r>
            <a:r>
              <a:rPr lang="es-ES_tradnl" dirty="0" smtClean="0"/>
              <a:t>plasma, </a:t>
            </a:r>
            <a:r>
              <a:rPr lang="es-ES_tradnl" dirty="0"/>
              <a:t>después de la eliminación de la antitrombina y el factor </a:t>
            </a:r>
            <a:r>
              <a:rPr lang="es-ES_tradnl" dirty="0" smtClean="0"/>
              <a:t>XI.</a:t>
            </a:r>
          </a:p>
          <a:p>
            <a:r>
              <a:rPr lang="es-ES" dirty="0"/>
              <a:t>Diferentes técnicas de procesamiento que implican </a:t>
            </a:r>
            <a:r>
              <a:rPr lang="es-ES" dirty="0" smtClean="0"/>
              <a:t>intercambio </a:t>
            </a:r>
            <a:r>
              <a:rPr lang="es-ES" dirty="0"/>
              <a:t>de iones permiten la producción de concentrados de tres factores </a:t>
            </a:r>
            <a:r>
              <a:rPr lang="es-ES" dirty="0" smtClean="0"/>
              <a:t>( </a:t>
            </a:r>
            <a:r>
              <a:rPr lang="es-ES" dirty="0"/>
              <a:t>II, IX y X) o de cuatro factores </a:t>
            </a:r>
            <a:r>
              <a:rPr lang="es-ES" dirty="0" smtClean="0"/>
              <a:t>( </a:t>
            </a:r>
            <a:r>
              <a:rPr lang="es-ES" dirty="0"/>
              <a:t>II, VII, IX y X) con una concentración global final del factor de coagulación de aproximadamente </a:t>
            </a:r>
            <a:r>
              <a:rPr lang="es-ES" u="sng" dirty="0">
                <a:solidFill>
                  <a:srgbClr val="FF0000"/>
                </a:solidFill>
              </a:rPr>
              <a:t>25 </a:t>
            </a:r>
            <a:r>
              <a:rPr lang="es-ES" u="sng" dirty="0" smtClean="0">
                <a:solidFill>
                  <a:srgbClr val="FF0000"/>
                </a:solidFill>
              </a:rPr>
              <a:t>veces </a:t>
            </a:r>
            <a:r>
              <a:rPr lang="es-ES" u="sng" dirty="0">
                <a:solidFill>
                  <a:srgbClr val="FF0000"/>
                </a:solidFill>
              </a:rPr>
              <a:t>mayor que en plasma </a:t>
            </a:r>
            <a:r>
              <a:rPr lang="es-ES" u="sng" dirty="0" smtClean="0">
                <a:solidFill>
                  <a:srgbClr val="FF0000"/>
                </a:solidFill>
              </a:rPr>
              <a:t>normal en un volumen pequeño (20ml)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/>
              <a:t>Para prevenir la activación de estos factores, la mayoría de PCC contienen heparina. El PCC también puede contener los inhibidores naturales de la coagulación, la proteína C y la proteína S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estandariza a partir de la concentración de FIX.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5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Consideraciones de </a:t>
            </a:r>
            <a:r>
              <a:rPr lang="es-ES_tradnl" dirty="0" smtClean="0"/>
              <a:t>exámenes </a:t>
            </a:r>
            <a:r>
              <a:rPr lang="es-ES_tradnl" dirty="0" smtClean="0"/>
              <a:t>de laboratorio. 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34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>
                <a:latin typeface="AdvPSA88A" charset="0"/>
              </a:rPr>
              <a:t>En INR se correlaciona bien con el grado de </a:t>
            </a:r>
            <a:r>
              <a:rPr lang="es-ES_tradnl" dirty="0" err="1" smtClean="0">
                <a:latin typeface="AdvPSA88A" charset="0"/>
              </a:rPr>
              <a:t>anticoagulaci</a:t>
            </a:r>
            <a:r>
              <a:rPr lang="es-ES" dirty="0" err="1" smtClean="0">
                <a:latin typeface="AdvPSA88A" charset="0"/>
              </a:rPr>
              <a:t>ón</a:t>
            </a:r>
            <a:r>
              <a:rPr lang="es-ES" dirty="0" smtClean="0">
                <a:latin typeface="AdvPSA88A" charset="0"/>
              </a:rPr>
              <a:t> en pacientes con TACO </a:t>
            </a:r>
            <a:r>
              <a:rPr lang="es-ES_tradnl" dirty="0" smtClean="0">
                <a:latin typeface="AdvPSA88A" charset="0"/>
              </a:rPr>
              <a:t> </a:t>
            </a:r>
            <a:r>
              <a:rPr lang="es-ES_tradnl" dirty="0" smtClean="0">
                <a:latin typeface="AdvPSA88A" charset="0"/>
              </a:rPr>
              <a:t>, sin embargo la </a:t>
            </a:r>
            <a:r>
              <a:rPr lang="es-ES_tradnl" dirty="0" err="1" smtClean="0">
                <a:latin typeface="AdvPSA88A" charset="0"/>
              </a:rPr>
              <a:t>correlaci</a:t>
            </a:r>
            <a:r>
              <a:rPr lang="es-ES" dirty="0" err="1" smtClean="0">
                <a:latin typeface="AdvPSA88A" charset="0"/>
              </a:rPr>
              <a:t>ón</a:t>
            </a:r>
            <a:r>
              <a:rPr lang="es-ES" dirty="0" smtClean="0">
                <a:latin typeface="AdvPSA88A" charset="0"/>
              </a:rPr>
              <a:t> con la reversión del efecto no es buena </a:t>
            </a:r>
            <a:r>
              <a:rPr lang="es-ES_tradnl" dirty="0" smtClean="0">
                <a:solidFill>
                  <a:srgbClr val="000066"/>
                </a:solidFill>
                <a:latin typeface="AdvPSA88A" charset="0"/>
              </a:rPr>
              <a:t>.</a:t>
            </a:r>
          </a:p>
          <a:p>
            <a:r>
              <a:rPr lang="es-ES_tradnl" dirty="0" smtClean="0">
                <a:latin typeface="AdvPSA88A" charset="0"/>
              </a:rPr>
              <a:t>Es así como el </a:t>
            </a:r>
            <a:r>
              <a:rPr lang="es-ES_tradnl" dirty="0" err="1" smtClean="0">
                <a:latin typeface="AdvPSA88A" charset="0"/>
              </a:rPr>
              <a:t>FVIIa</a:t>
            </a:r>
            <a:r>
              <a:rPr lang="es-ES_tradnl" dirty="0" smtClean="0">
                <a:latin typeface="AdvPSA88A" charset="0"/>
              </a:rPr>
              <a:t> corrige r</a:t>
            </a:r>
            <a:r>
              <a:rPr lang="es-ES" dirty="0" smtClean="0">
                <a:latin typeface="AdvPSA88A" charset="0"/>
              </a:rPr>
              <a:t>á</a:t>
            </a:r>
            <a:r>
              <a:rPr lang="es-ES_tradnl" dirty="0" err="1" smtClean="0">
                <a:latin typeface="AdvPSA88A" charset="0"/>
              </a:rPr>
              <a:t>pidamente</a:t>
            </a:r>
            <a:r>
              <a:rPr lang="es-ES_tradnl" dirty="0" smtClean="0">
                <a:latin typeface="AdvPSA88A" charset="0"/>
              </a:rPr>
              <a:t> el INR pero en efecto a nivel de la vía intrínseca y común es incierto. </a:t>
            </a:r>
            <a:endParaRPr lang="es-ES_tradnl" dirty="0" smtClean="0">
              <a:latin typeface="AdvPSA88A" charset="0"/>
            </a:endParaRPr>
          </a:p>
          <a:p>
            <a:r>
              <a:rPr lang="es-ES_tradnl" dirty="0" smtClean="0">
                <a:latin typeface="AdvPSA88A" charset="0"/>
              </a:rPr>
              <a:t>Mejor </a:t>
            </a:r>
            <a:r>
              <a:rPr lang="es-ES_tradnl" dirty="0" err="1" smtClean="0">
                <a:latin typeface="AdvPSA88A" charset="0"/>
              </a:rPr>
              <a:t>evaluaci</a:t>
            </a:r>
            <a:r>
              <a:rPr lang="es-ES" dirty="0" err="1" smtClean="0">
                <a:latin typeface="AdvPSA88A" charset="0"/>
              </a:rPr>
              <a:t>ón</a:t>
            </a:r>
            <a:r>
              <a:rPr lang="es-ES" dirty="0" smtClean="0">
                <a:latin typeface="AdvPSA88A" charset="0"/>
              </a:rPr>
              <a:t> del efecto CCP con pruebas </a:t>
            </a:r>
            <a:r>
              <a:rPr lang="es-ES" dirty="0" err="1" smtClean="0">
                <a:latin typeface="AdvPSA88A" charset="0"/>
              </a:rPr>
              <a:t>viscoelásticas</a:t>
            </a:r>
            <a:r>
              <a:rPr lang="es-ES" dirty="0" smtClean="0">
                <a:latin typeface="AdvPSA88A" charset="0"/>
              </a:rPr>
              <a:t> (TEG y ROTEM)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0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141779" cy="3736428"/>
          </a:xfrm>
        </p:spPr>
      </p:pic>
      <p:pic>
        <p:nvPicPr>
          <p:cNvPr id="5" name="Picture 2" descr="http://www.yollotlmedica.com/img/img_diagrama_decision_g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314" y="3484180"/>
            <a:ext cx="7842984" cy="312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282906" y="6411324"/>
            <a:ext cx="32704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dvPSA88A" charset="0"/>
              </a:rPr>
              <a:t>The Journal of Emergency Medicine, Vol. 44, No. 6, pp. 1201–1210,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2" y="2045494"/>
            <a:ext cx="6995948" cy="4434134"/>
          </a:xfrm>
        </p:spPr>
      </p:pic>
      <p:sp>
        <p:nvSpPr>
          <p:cNvPr id="5" name="Rectángulo 4"/>
          <p:cNvSpPr/>
          <p:nvPr/>
        </p:nvSpPr>
        <p:spPr>
          <a:xfrm>
            <a:off x="5996157" y="6195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>
                <a:latin typeface="YhtclrAdvTTe45e47d2" charset="0"/>
              </a:rPr>
              <a:t>Levi </a:t>
            </a:r>
            <a:r>
              <a:rPr lang="it-IT">
                <a:latin typeface="QgtrpfAdvTT7329fd89.I" charset="0"/>
              </a:rPr>
              <a:t>Critical Care </a:t>
            </a:r>
            <a:r>
              <a:rPr lang="it-IT">
                <a:latin typeface="MyriadPro" charset="0"/>
              </a:rPr>
              <a:t>(2016) 20:249 </a:t>
            </a:r>
            <a:r>
              <a:rPr lang="it-IT">
                <a:latin typeface="YhtclrAdvTTe45e47d2" charset="0"/>
              </a:rPr>
              <a:t>DOI 10.1186/s13054-016-1413-3 </a:t>
            </a:r>
            <a:endParaRPr lang="it-IT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-148026"/>
            <a:ext cx="1161918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FVII 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825625"/>
            <a:ext cx="12044854" cy="4351338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Faltan estudios . </a:t>
            </a:r>
          </a:p>
          <a:p>
            <a:r>
              <a:rPr lang="es-ES_tradnl" dirty="0" smtClean="0"/>
              <a:t>Se ha asociado con mayor frecuencia de trombosis (12.8–24).especialmente arteriales 5% mas que grupo control. 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700" dirty="0" err="1" smtClean="0"/>
              <a:t>Efficacy</a:t>
            </a:r>
            <a:r>
              <a:rPr lang="es-ES_tradnl" sz="1700" dirty="0" smtClean="0"/>
              <a:t> </a:t>
            </a:r>
            <a:r>
              <a:rPr lang="es-ES_tradnl" sz="1700" dirty="0"/>
              <a:t>and safety of </a:t>
            </a:r>
            <a:r>
              <a:rPr lang="es-ES_tradnl" sz="1700" dirty="0" err="1"/>
              <a:t>recombinant</a:t>
            </a:r>
            <a:r>
              <a:rPr lang="es-ES_tradnl" sz="1700" dirty="0"/>
              <a:t> </a:t>
            </a:r>
            <a:r>
              <a:rPr lang="es-ES_tradnl" sz="1700" dirty="0" err="1"/>
              <a:t>activated</a:t>
            </a:r>
            <a:r>
              <a:rPr lang="es-ES_tradnl" sz="1700" dirty="0"/>
              <a:t> factor VII </a:t>
            </a:r>
            <a:r>
              <a:rPr lang="es-ES_tradnl" sz="1700" dirty="0" err="1"/>
              <a:t>for</a:t>
            </a:r>
            <a:r>
              <a:rPr lang="es-ES_tradnl" sz="1700" dirty="0"/>
              <a:t> </a:t>
            </a:r>
            <a:r>
              <a:rPr lang="es-ES_tradnl" sz="1700" dirty="0" err="1"/>
              <a:t>acute</a:t>
            </a:r>
            <a:r>
              <a:rPr lang="es-ES_tradnl" sz="1700" dirty="0"/>
              <a:t> </a:t>
            </a:r>
            <a:r>
              <a:rPr lang="es-ES_tradnl" sz="1700" dirty="0" err="1"/>
              <a:t>intracerebral</a:t>
            </a:r>
            <a:r>
              <a:rPr lang="es-ES_tradnl" sz="1700" dirty="0"/>
              <a:t> </a:t>
            </a:r>
            <a:r>
              <a:rPr lang="es-ES_tradnl" sz="1700" dirty="0" err="1"/>
              <a:t>hem</a:t>
            </a:r>
            <a:r>
              <a:rPr lang="es-ES_tradnl" sz="1700" dirty="0"/>
              <a:t>- </a:t>
            </a:r>
            <a:r>
              <a:rPr lang="es-ES_tradnl" sz="1700" dirty="0" err="1"/>
              <a:t>orrhage</a:t>
            </a:r>
            <a:r>
              <a:rPr lang="es-ES_tradnl" sz="1700" dirty="0"/>
              <a:t>. N </a:t>
            </a:r>
            <a:r>
              <a:rPr lang="es-ES_tradnl" sz="1700" dirty="0" err="1"/>
              <a:t>Engl</a:t>
            </a:r>
            <a:r>
              <a:rPr lang="es-ES_tradnl" sz="1700" dirty="0"/>
              <a:t> J </a:t>
            </a:r>
            <a:r>
              <a:rPr lang="es-ES_tradnl" sz="1700" dirty="0" err="1"/>
              <a:t>Med</a:t>
            </a:r>
            <a:r>
              <a:rPr lang="es-ES_tradnl" sz="1700" dirty="0"/>
              <a:t>. 2008;358:2127–37. </a:t>
            </a:r>
            <a:endParaRPr lang="es-ES_tradnl" sz="1700" dirty="0" smtClean="0"/>
          </a:p>
          <a:p>
            <a:pPr marL="0" indent="0">
              <a:buNone/>
            </a:pPr>
            <a:r>
              <a:rPr lang="es-ES_tradnl" sz="1800" dirty="0" err="1"/>
              <a:t>Thromboembolic</a:t>
            </a:r>
            <a:r>
              <a:rPr lang="es-ES_tradnl" sz="1800" dirty="0"/>
              <a:t> adverse </a:t>
            </a:r>
            <a:r>
              <a:rPr lang="es-ES_tradnl" sz="1800" dirty="0" err="1"/>
              <a:t>events</a:t>
            </a:r>
            <a:r>
              <a:rPr lang="es-ES_tradnl" sz="1800" dirty="0"/>
              <a:t> </a:t>
            </a:r>
            <a:r>
              <a:rPr lang="es-ES_tradnl" sz="1800" dirty="0" err="1"/>
              <a:t>after</a:t>
            </a:r>
            <a:r>
              <a:rPr lang="es-ES_tradnl" sz="1800" dirty="0"/>
              <a:t> use of </a:t>
            </a:r>
            <a:r>
              <a:rPr lang="es-ES_tradnl" sz="1800" dirty="0" err="1"/>
              <a:t>recombinant</a:t>
            </a:r>
            <a:r>
              <a:rPr lang="es-ES_tradnl" sz="1800" dirty="0"/>
              <a:t> human </a:t>
            </a:r>
            <a:r>
              <a:rPr lang="es-ES_tradnl" sz="1800" dirty="0" err="1"/>
              <a:t>coagulation</a:t>
            </a:r>
            <a:r>
              <a:rPr lang="es-ES_tradnl" sz="1800" dirty="0"/>
              <a:t> factor </a:t>
            </a:r>
            <a:r>
              <a:rPr lang="es-ES_tradnl" sz="1800" dirty="0" err="1"/>
              <a:t>VIIa</a:t>
            </a:r>
            <a:r>
              <a:rPr lang="es-ES_tradnl" sz="1800" dirty="0"/>
              <a:t>. JAMA. 2006;295:293–8 </a:t>
            </a:r>
            <a:endParaRPr lang="es-ES_tradnl" sz="1800" dirty="0" smtClean="0"/>
          </a:p>
          <a:p>
            <a:pPr marL="0" indent="0">
              <a:buNone/>
            </a:pPr>
            <a:r>
              <a:rPr lang="es-ES_tradnl" sz="1800" dirty="0"/>
              <a:t>. Management of </a:t>
            </a:r>
            <a:r>
              <a:rPr lang="es-ES_tradnl" sz="1800" dirty="0" err="1"/>
              <a:t>severe</a:t>
            </a:r>
            <a:r>
              <a:rPr lang="es-ES_tradnl" sz="1800" dirty="0"/>
              <a:t> </a:t>
            </a:r>
            <a:r>
              <a:rPr lang="es-ES_tradnl" sz="1800" dirty="0" err="1"/>
              <a:t>perioperative</a:t>
            </a:r>
            <a:r>
              <a:rPr lang="es-ES_tradnl" sz="1800" dirty="0"/>
              <a:t> </a:t>
            </a:r>
            <a:r>
              <a:rPr lang="es-ES_tradnl" sz="1800" dirty="0" err="1"/>
              <a:t>bleeding</a:t>
            </a:r>
            <a:r>
              <a:rPr lang="es-ES_tradnl" sz="1800" dirty="0"/>
              <a:t>: </a:t>
            </a:r>
            <a:r>
              <a:rPr lang="es-ES_tradnl" sz="1800" dirty="0" err="1"/>
              <a:t>guidelines</a:t>
            </a:r>
            <a:r>
              <a:rPr lang="es-ES_tradnl" sz="1800" dirty="0"/>
              <a:t> </a:t>
            </a:r>
            <a:r>
              <a:rPr lang="es-ES_tradnl" sz="1800" dirty="0" err="1"/>
              <a:t>from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European</a:t>
            </a:r>
            <a:r>
              <a:rPr lang="es-ES_tradnl" sz="1800" dirty="0"/>
              <a:t> </a:t>
            </a:r>
            <a:r>
              <a:rPr lang="es-ES_tradnl" sz="1800" dirty="0" err="1"/>
              <a:t>Society</a:t>
            </a:r>
            <a:r>
              <a:rPr lang="es-ES_tradnl" sz="1800" dirty="0"/>
              <a:t> of </a:t>
            </a:r>
            <a:r>
              <a:rPr lang="es-ES_tradnl" sz="1800" dirty="0" err="1"/>
              <a:t>Anaesthesiology</a:t>
            </a:r>
            <a:r>
              <a:rPr lang="es-ES_tradnl" sz="1800" dirty="0"/>
              <a:t>. </a:t>
            </a:r>
            <a:r>
              <a:rPr lang="es-ES_tradnl" sz="1800" dirty="0" err="1"/>
              <a:t>Eur</a:t>
            </a:r>
            <a:r>
              <a:rPr lang="es-ES_tradnl" sz="1800" dirty="0"/>
              <a:t> J </a:t>
            </a:r>
            <a:r>
              <a:rPr lang="es-ES_tradnl" sz="1800" dirty="0" err="1"/>
              <a:t>Anaesthesiol</a:t>
            </a:r>
            <a:r>
              <a:rPr lang="es-ES_tradnl" sz="1800" dirty="0"/>
              <a:t> 2013; 30: 270-382 [PMID: 23656742 DOI: 10.1097/EJA.0b013e32835f4d5b]</a:t>
            </a:r>
          </a:p>
          <a:p>
            <a:pPr marL="0" indent="0">
              <a:buNone/>
            </a:pPr>
            <a:endParaRPr lang="es-ES_tradnl" sz="1700" dirty="0"/>
          </a:p>
          <a:p>
            <a:endParaRPr lang="es-ES_tradnl" sz="1700" dirty="0"/>
          </a:p>
        </p:txBody>
      </p:sp>
    </p:spTree>
    <p:extLst>
      <p:ext uri="{BB962C8B-B14F-4D97-AF65-F5344CB8AC3E}">
        <p14:creationId xmlns:p14="http://schemas.microsoft.com/office/powerpoint/2010/main" val="14610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3" y="3668248"/>
            <a:ext cx="10109200" cy="24003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3" y="365125"/>
            <a:ext cx="10058400" cy="29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Precauci</a:t>
            </a:r>
            <a:r>
              <a:rPr lang="es-ES" dirty="0" err="1" smtClean="0"/>
              <a:t>ón</a:t>
            </a:r>
            <a:r>
              <a:rPr lang="es-ES_tradnl" dirty="0" smtClean="0"/>
              <a:t>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/>
              <a:t>En el </a:t>
            </a:r>
            <a:r>
              <a:rPr lang="es-ES_tradnl" dirty="0" err="1"/>
              <a:t>déficit</a:t>
            </a:r>
            <a:r>
              <a:rPr lang="es-ES_tradnl" dirty="0"/>
              <a:t> </a:t>
            </a:r>
            <a:r>
              <a:rPr lang="es-ES_tradnl" dirty="0" err="1"/>
              <a:t>congénito</a:t>
            </a:r>
            <a:r>
              <a:rPr lang="es-ES_tradnl" dirty="0"/>
              <a:t> de cualquier factor dependiente de la vitamina K se </a:t>
            </a:r>
            <a:r>
              <a:rPr lang="es-ES_tradnl" dirty="0" err="1"/>
              <a:t>debera</a:t>
            </a:r>
            <a:r>
              <a:rPr lang="es-ES_tradnl" dirty="0"/>
              <a:t>́ utilizar un producto de factor de </a:t>
            </a:r>
            <a:r>
              <a:rPr lang="es-ES_tradnl" dirty="0" err="1"/>
              <a:t>coagulación</a:t>
            </a:r>
            <a:r>
              <a:rPr lang="es-ES_tradnl" dirty="0"/>
              <a:t> </a:t>
            </a:r>
            <a:r>
              <a:rPr lang="es-ES_tradnl" dirty="0" err="1"/>
              <a:t>específico</a:t>
            </a:r>
            <a:r>
              <a:rPr lang="es-ES_tradnl" dirty="0"/>
              <a:t> cuando se dispone de </a:t>
            </a:r>
            <a:r>
              <a:rPr lang="es-ES_tradnl" dirty="0" err="1"/>
              <a:t>él</a:t>
            </a:r>
            <a:r>
              <a:rPr lang="es-ES_tradnl" dirty="0"/>
              <a:t>. </a:t>
            </a:r>
          </a:p>
          <a:p>
            <a:r>
              <a:rPr lang="es-ES_tradnl" dirty="0"/>
              <a:t>En pacientes con </a:t>
            </a:r>
            <a:r>
              <a:rPr lang="es-ES_tradnl" dirty="0" err="1"/>
              <a:t>déficit</a:t>
            </a:r>
            <a:r>
              <a:rPr lang="es-ES_tradnl" dirty="0"/>
              <a:t> adquirido de los factores de </a:t>
            </a:r>
            <a:r>
              <a:rPr lang="es-ES_tradnl" dirty="0" err="1"/>
              <a:t>coagulación</a:t>
            </a:r>
            <a:r>
              <a:rPr lang="es-ES_tradnl" dirty="0"/>
              <a:t> dependientes de la vitamina K </a:t>
            </a:r>
            <a:r>
              <a:rPr lang="es-ES_tradnl" dirty="0" smtClean="0"/>
              <a:t>utilizar </a:t>
            </a:r>
            <a:r>
              <a:rPr lang="es-ES_tradnl" dirty="0" err="1"/>
              <a:t>Octaplex</a:t>
            </a:r>
            <a:r>
              <a:rPr lang="es-ES_tradnl" dirty="0"/>
              <a:t> </a:t>
            </a:r>
            <a:r>
              <a:rPr lang="es-ES_tradnl" dirty="0" smtClean="0"/>
              <a:t>solo si </a:t>
            </a:r>
            <a:r>
              <a:rPr lang="es-ES_tradnl" dirty="0"/>
              <a:t>es necesario una </a:t>
            </a:r>
            <a:r>
              <a:rPr lang="es-ES_tradnl" dirty="0" err="1"/>
              <a:t>corrección</a:t>
            </a:r>
            <a:r>
              <a:rPr lang="es-ES_tradnl" dirty="0"/>
              <a:t> </a:t>
            </a:r>
            <a:r>
              <a:rPr lang="es-ES_tradnl" dirty="0" err="1"/>
              <a:t>rápida</a:t>
            </a:r>
            <a:r>
              <a:rPr lang="es-ES_tradnl" dirty="0"/>
              <a:t> de los niveles del complejo de protrombina, como en los casos de hemorragias mayores o </a:t>
            </a:r>
            <a:r>
              <a:rPr lang="es-ES_tradnl" dirty="0" err="1"/>
              <a:t>cirugía</a:t>
            </a:r>
            <a:r>
              <a:rPr lang="es-ES_tradnl" dirty="0"/>
              <a:t> de </a:t>
            </a:r>
            <a:r>
              <a:rPr lang="es-ES_tradnl" dirty="0" smtClean="0"/>
              <a:t>emergencia. RECORDAR QUE MUCHOS DE ESTOS PACIENTES SON PROCOAGULANTES </a:t>
            </a:r>
            <a:r>
              <a:rPr lang="es-ES_tradnl" dirty="0" smtClean="0"/>
              <a:t>.Evaluar riesgo/beneficio.</a:t>
            </a:r>
            <a:endParaRPr lang="es-ES_tradnl" dirty="0" smtClean="0"/>
          </a:p>
          <a:p>
            <a:r>
              <a:rPr lang="es-ES_tradnl" dirty="0" smtClean="0"/>
              <a:t>En embarazadas, </a:t>
            </a:r>
            <a:r>
              <a:rPr lang="es-ES_tradnl" dirty="0" err="1" smtClean="0"/>
              <a:t>inmunosupridos</a:t>
            </a:r>
            <a:r>
              <a:rPr lang="es-ES_tradnl" dirty="0" smtClean="0"/>
              <a:t> y portadores de anemia </a:t>
            </a:r>
            <a:r>
              <a:rPr lang="es-ES_tradnl" dirty="0" err="1" smtClean="0"/>
              <a:t>hemol</a:t>
            </a:r>
            <a:r>
              <a:rPr lang="es-ES" dirty="0" err="1" smtClean="0"/>
              <a:t>ìtica</a:t>
            </a:r>
            <a:r>
              <a:rPr lang="es-ES" dirty="0" smtClean="0"/>
              <a:t> </a:t>
            </a:r>
            <a:r>
              <a:rPr lang="es-ES_tradnl" dirty="0" smtClean="0"/>
              <a:t> considerar que las t</a:t>
            </a:r>
            <a:r>
              <a:rPr lang="es-ES" dirty="0" smtClean="0"/>
              <a:t>é</a:t>
            </a:r>
            <a:r>
              <a:rPr lang="es-ES_tradnl" dirty="0" err="1" smtClean="0"/>
              <a:t>cnicas</a:t>
            </a:r>
            <a:r>
              <a:rPr lang="es-ES_tradnl" dirty="0" smtClean="0"/>
              <a:t> de </a:t>
            </a:r>
            <a:r>
              <a:rPr lang="es-ES_tradnl" dirty="0" err="1" smtClean="0"/>
              <a:t>inactivaci</a:t>
            </a:r>
            <a:r>
              <a:rPr lang="es-ES" dirty="0" err="1" smtClean="0"/>
              <a:t>ón</a:t>
            </a:r>
            <a:r>
              <a:rPr lang="es-ES" dirty="0" smtClean="0"/>
              <a:t> viral </a:t>
            </a:r>
            <a:r>
              <a:rPr lang="es-ES_tradnl" dirty="0" smtClean="0"/>
              <a:t>pueden </a:t>
            </a:r>
            <a:r>
              <a:rPr lang="es-ES_tradnl" dirty="0"/>
              <a:t>tener un valor limitado para virus no envueltos tales como VHA o el parvovirus B19</a:t>
            </a:r>
            <a:r>
              <a:rPr lang="es-ES_tradnl" dirty="0" smtClean="0"/>
              <a:t>.</a:t>
            </a:r>
          </a:p>
          <a:p>
            <a:r>
              <a:rPr lang="es-ES_tradnl" dirty="0"/>
              <a:t>E</a:t>
            </a:r>
            <a:r>
              <a:rPr lang="es-ES_tradnl" dirty="0" smtClean="0"/>
              <a:t>strecha </a:t>
            </a:r>
            <a:r>
              <a:rPr lang="es-ES_tradnl" dirty="0" err="1"/>
              <a:t>monitorización</a:t>
            </a:r>
            <a:r>
              <a:rPr lang="es-ES_tradnl" dirty="0"/>
              <a:t> </a:t>
            </a:r>
            <a:r>
              <a:rPr lang="es-ES_tradnl" dirty="0" smtClean="0"/>
              <a:t>a pacientes </a:t>
            </a:r>
            <a:r>
              <a:rPr lang="es-ES_tradnl" dirty="0"/>
              <a:t>con historia de enfermedad cardiaca coronaria, a los pacientes con enfermedad </a:t>
            </a:r>
            <a:r>
              <a:rPr lang="es-ES_tradnl" dirty="0" err="1"/>
              <a:t>hepática</a:t>
            </a:r>
            <a:r>
              <a:rPr lang="es-ES_tradnl" dirty="0"/>
              <a:t>, a pacientes peri o postoperatorios, a neonatos, o a pacientes con riesgo de evento </a:t>
            </a:r>
            <a:r>
              <a:rPr lang="es-ES_tradnl" dirty="0" err="1"/>
              <a:t>tromboembólico</a:t>
            </a:r>
            <a:r>
              <a:rPr lang="es-ES_tradnl" dirty="0"/>
              <a:t> o de </a:t>
            </a:r>
            <a:r>
              <a:rPr lang="es-ES_tradnl" dirty="0" err="1"/>
              <a:t>coagulación</a:t>
            </a:r>
            <a:r>
              <a:rPr lang="es-ES_tradnl" dirty="0"/>
              <a:t> </a:t>
            </a:r>
            <a:r>
              <a:rPr lang="es-ES_tradnl" dirty="0" err="1"/>
              <a:t>intravascular</a:t>
            </a:r>
            <a:r>
              <a:rPr lang="es-ES_tradnl" dirty="0"/>
              <a:t> diseminada.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01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Costos 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7" y="1340062"/>
            <a:ext cx="11924379" cy="2200960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3641838"/>
            <a:ext cx="10377214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4" y="1450428"/>
            <a:ext cx="9821918" cy="540757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Concentrados Protrombina </a:t>
            </a:r>
            <a:endParaRPr lang="es-ES_tradnl" dirty="0"/>
          </a:p>
        </p:txBody>
      </p:sp>
      <p:sp>
        <p:nvSpPr>
          <p:cNvPr id="7" name="Elipse 6"/>
          <p:cNvSpPr/>
          <p:nvPr/>
        </p:nvSpPr>
        <p:spPr>
          <a:xfrm>
            <a:off x="1245461" y="4871543"/>
            <a:ext cx="1324303" cy="173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09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"/>
            <a:ext cx="9144000" cy="1046163"/>
          </a:xfrm>
          <a:noFill/>
        </p:spPr>
        <p:txBody>
          <a:bodyPr/>
          <a:lstStyle/>
          <a:p>
            <a:pPr algn="ctr"/>
            <a:r>
              <a:rPr lang="en-GB" sz="2800" dirty="0" err="1">
                <a:solidFill>
                  <a:srgbClr val="0D2A87"/>
                </a:solidFill>
              </a:rPr>
              <a:t>Octaplex</a:t>
            </a:r>
            <a:r>
              <a:rPr lang="en-GB" sz="2800" baseline="30000" dirty="0">
                <a:solidFill>
                  <a:srgbClr val="0D2A87"/>
                </a:solidFill>
              </a:rPr>
              <a:t>®</a:t>
            </a:r>
            <a:r>
              <a:rPr lang="en-GB" sz="2800" dirty="0">
                <a:solidFill>
                  <a:srgbClr val="0D2A87"/>
                </a:solidFill>
              </a:rPr>
              <a:t> - Manufacturing Process</a:t>
            </a: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2209800" y="13716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Cryoprecipitate </a:t>
            </a:r>
          </a:p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supernatant plasma </a:t>
            </a: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2241550" y="22098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Heparin and pH adjustment </a:t>
            </a:r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2209800" y="30480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Ion Exchange Chromatography</a:t>
            </a:r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2209800" y="38862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600">
                <a:solidFill>
                  <a:srgbClr val="0D2A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S/D Virus inactivation 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2209800" y="47244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Ion exchange chromatography  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2209800" y="55626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600">
                <a:solidFill>
                  <a:srgbClr val="0D2A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Virus removal: Nanofiltration 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6629400" y="13716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Diafiltration 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6629400" y="22098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Ultrafiltration </a:t>
            </a: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6629400" y="30480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Heparin and pH adjustment </a:t>
            </a:r>
          </a:p>
        </p:txBody>
      </p:sp>
      <p:sp>
        <p:nvSpPr>
          <p:cNvPr id="126988" name="AutoShape 12"/>
          <p:cNvSpPr>
            <a:spLocks noChangeArrowheads="1"/>
          </p:cNvSpPr>
          <p:nvPr/>
        </p:nvSpPr>
        <p:spPr bwMode="auto">
          <a:xfrm>
            <a:off x="6629400" y="38862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Sterile filtration, filling </a:t>
            </a:r>
          </a:p>
        </p:txBody>
      </p:sp>
      <p:sp>
        <p:nvSpPr>
          <p:cNvPr id="126989" name="AutoShape 13"/>
          <p:cNvSpPr>
            <a:spLocks noChangeArrowheads="1"/>
          </p:cNvSpPr>
          <p:nvPr/>
        </p:nvSpPr>
        <p:spPr bwMode="auto">
          <a:xfrm>
            <a:off x="6629400" y="47244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>
                <a:solidFill>
                  <a:srgbClr val="0D2A87"/>
                </a:solidFill>
                <a:latin typeface="Tahoma" pitchFamily="34" charset="0"/>
              </a:rPr>
              <a:t>Lyophilisation  </a:t>
            </a:r>
          </a:p>
        </p:txBody>
      </p:sp>
      <p:sp>
        <p:nvSpPr>
          <p:cNvPr id="126990" name="AutoShape 14"/>
          <p:cNvSpPr>
            <a:spLocks noChangeArrowheads="1"/>
          </p:cNvSpPr>
          <p:nvPr/>
        </p:nvSpPr>
        <p:spPr bwMode="auto">
          <a:xfrm>
            <a:off x="6629400" y="5562600"/>
            <a:ext cx="3352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8710C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D2A8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600">
                <a:solidFill>
                  <a:srgbClr val="0D2A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Octaplex</a:t>
            </a:r>
            <a:r>
              <a:rPr lang="en-GB" sz="1600" baseline="30000">
                <a:solidFill>
                  <a:srgbClr val="0D2A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®</a:t>
            </a:r>
            <a:r>
              <a:rPr lang="en-GB" sz="1600">
                <a:solidFill>
                  <a:srgbClr val="0D2A8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cxnSp>
        <p:nvCxnSpPr>
          <p:cNvPr id="126991" name="AutoShape 15"/>
          <p:cNvCxnSpPr>
            <a:cxnSpLocks noChangeShapeType="1"/>
          </p:cNvCxnSpPr>
          <p:nvPr/>
        </p:nvCxnSpPr>
        <p:spPr bwMode="auto">
          <a:xfrm flipV="1">
            <a:off x="5581650" y="1581150"/>
            <a:ext cx="1066800" cy="419100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0D2A87"/>
            </a:solidFill>
            <a:miter lim="800000"/>
            <a:headEnd/>
            <a:tailEnd type="triangle" w="med" len="med"/>
          </a:ln>
        </p:spPr>
      </p:cxnSp>
      <p:sp>
        <p:nvSpPr>
          <p:cNvPr id="126992" name="Line 16"/>
          <p:cNvSpPr>
            <a:spLocks noChangeShapeType="1"/>
          </p:cNvSpPr>
          <p:nvPr/>
        </p:nvSpPr>
        <p:spPr bwMode="auto">
          <a:xfrm>
            <a:off x="3886200" y="1838325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>
            <a:off x="3886200" y="2676525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3886200" y="3514725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3886200" y="4349750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3886200" y="5191125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8305800" y="1838325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8" name="Line 22"/>
          <p:cNvSpPr>
            <a:spLocks noChangeShapeType="1"/>
          </p:cNvSpPr>
          <p:nvPr/>
        </p:nvSpPr>
        <p:spPr bwMode="auto">
          <a:xfrm>
            <a:off x="8305800" y="2667000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9" name="Line 23"/>
          <p:cNvSpPr>
            <a:spLocks noChangeShapeType="1"/>
          </p:cNvSpPr>
          <p:nvPr/>
        </p:nvSpPr>
        <p:spPr bwMode="auto">
          <a:xfrm>
            <a:off x="8305800" y="3514725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7000" name="Line 24"/>
          <p:cNvSpPr>
            <a:spLocks noChangeShapeType="1"/>
          </p:cNvSpPr>
          <p:nvPr/>
        </p:nvSpPr>
        <p:spPr bwMode="auto">
          <a:xfrm>
            <a:off x="8305800" y="4349750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8305800" y="5191125"/>
            <a:ext cx="0" cy="376238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5119"/>
      </p:ext>
    </p:extLst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 autoUpdateAnimBg="0"/>
      <p:bldP spid="126980" grpId="0" animBg="1" autoUpdateAnimBg="0"/>
      <p:bldP spid="126981" grpId="0" animBg="1" autoUpdateAnimBg="0"/>
      <p:bldP spid="126982" grpId="0" animBg="1" autoUpdateAnimBg="0"/>
      <p:bldP spid="126983" grpId="0" animBg="1" autoUpdateAnimBg="0"/>
      <p:bldP spid="126984" grpId="0" animBg="1" autoUpdateAnimBg="0"/>
      <p:bldP spid="126985" grpId="0" animBg="1" autoUpdateAnimBg="0"/>
      <p:bldP spid="126986" grpId="0" animBg="1" autoUpdateAnimBg="0"/>
      <p:bldP spid="126987" grpId="0" animBg="1" autoUpdateAnimBg="0"/>
      <p:bldP spid="126988" grpId="0" animBg="1" autoUpdateAnimBg="0"/>
      <p:bldP spid="126989" grpId="0" animBg="1" autoUpdateAnimBg="0"/>
      <p:bldP spid="126990" grpId="0" animBg="1" autoUpdateAnimBg="0"/>
      <p:bldP spid="126992" grpId="0" animBg="1"/>
      <p:bldP spid="126993" grpId="0" animBg="1"/>
      <p:bldP spid="126994" grpId="0" animBg="1"/>
      <p:bldP spid="126995" grpId="0" animBg="1"/>
      <p:bldP spid="126996" grpId="0" animBg="1"/>
      <p:bldP spid="126997" grpId="0" animBg="1"/>
      <p:bldP spid="126998" grpId="0" animBg="1"/>
      <p:bldP spid="126999" grpId="0" animBg="1"/>
      <p:bldP spid="127000" grpId="0" animBg="1"/>
      <p:bldP spid="1270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COMPOSICIÓN CUALITATIVA Y CUANTITATIVA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1387366"/>
            <a:ext cx="8749862" cy="5297213"/>
          </a:xfrm>
        </p:spPr>
      </p:pic>
    </p:spTree>
    <p:extLst>
      <p:ext uri="{BB962C8B-B14F-4D97-AF65-F5344CB8AC3E}">
        <p14:creationId xmlns:p14="http://schemas.microsoft.com/office/powerpoint/2010/main" val="9115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Indicaciones.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2517" cy="4351338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Inicialmente desarrollado para </a:t>
            </a:r>
            <a:r>
              <a:rPr lang="es-ES_tradnl" dirty="0" err="1" smtClean="0"/>
              <a:t>tto</a:t>
            </a:r>
            <a:r>
              <a:rPr lang="es-ES_tradnl" dirty="0" smtClean="0"/>
              <a:t>  de Hemofilia B. </a:t>
            </a:r>
          </a:p>
          <a:p>
            <a:r>
              <a:rPr lang="es-ES_tradnl" dirty="0" smtClean="0"/>
              <a:t>Terapia de reemplazo para déficit de Factores Vitamina K dependientes, (II, VII, IX, X) congénitos o adquiridos. </a:t>
            </a:r>
          </a:p>
          <a:p>
            <a:r>
              <a:rPr lang="es-ES_tradnl" dirty="0" smtClean="0"/>
              <a:t>Indicado para la </a:t>
            </a:r>
            <a:r>
              <a:rPr lang="es-ES_tradnl" dirty="0" err="1" smtClean="0"/>
              <a:t>prevenci</a:t>
            </a:r>
            <a:r>
              <a:rPr lang="es-ES" dirty="0" err="1" smtClean="0"/>
              <a:t>ón</a:t>
            </a:r>
            <a:r>
              <a:rPr lang="es-ES" dirty="0" smtClean="0"/>
              <a:t> o tratamiento de sangrado en pacientes con déficit congénitos de factor de coagulación , siempre que no exista el Factor especifico purificado ( Chile II, X).</a:t>
            </a:r>
          </a:p>
          <a:p>
            <a:r>
              <a:rPr lang="es-ES" dirty="0" smtClean="0"/>
              <a:t>La mayor indicación actual está dada por la reversión RAPIDA de sangrado secundario a anticoagulantes orales dependientes de vitamina K .</a:t>
            </a:r>
          </a:p>
          <a:p>
            <a:r>
              <a:rPr lang="es-ES" dirty="0" smtClean="0"/>
              <a:t>Recomendado para reversión rápida de NOAC. 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59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324" y="365125"/>
            <a:ext cx="10770476" cy="1325563"/>
          </a:xfrm>
        </p:spPr>
        <p:txBody>
          <a:bodyPr/>
          <a:lstStyle/>
          <a:p>
            <a:r>
              <a:rPr lang="es-ES_tradnl" dirty="0" err="1" smtClean="0"/>
              <a:t>Deficit</a:t>
            </a:r>
            <a:r>
              <a:rPr lang="es-ES_tradnl" dirty="0" smtClean="0"/>
              <a:t> </a:t>
            </a:r>
            <a:r>
              <a:rPr lang="es-ES_tradnl" dirty="0" err="1" smtClean="0"/>
              <a:t>cong</a:t>
            </a:r>
            <a:r>
              <a:rPr lang="es-ES" dirty="0" err="1" smtClean="0"/>
              <a:t>énito</a:t>
            </a:r>
            <a:r>
              <a:rPr lang="es-ES" dirty="0" smtClean="0"/>
              <a:t> de F  </a:t>
            </a:r>
            <a:r>
              <a:rPr lang="es-ES" dirty="0" err="1" smtClean="0"/>
              <a:t>Vit</a:t>
            </a:r>
            <a:r>
              <a:rPr lang="es-ES" dirty="0" smtClean="0"/>
              <a:t> K dependiente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</a:t>
            </a:r>
            <a:r>
              <a:rPr lang="es-ES_tradnl" dirty="0" err="1"/>
              <a:t>déficit</a:t>
            </a:r>
            <a:r>
              <a:rPr lang="es-ES_tradnl" dirty="0"/>
              <a:t> </a:t>
            </a:r>
            <a:r>
              <a:rPr lang="es-ES_tradnl" dirty="0" smtClean="0"/>
              <a:t>aislado </a:t>
            </a:r>
            <a:r>
              <a:rPr lang="es-ES_tradnl" dirty="0"/>
              <a:t>del factor IX es una de las hemofilias </a:t>
            </a:r>
            <a:r>
              <a:rPr lang="es-ES_tradnl" dirty="0" err="1"/>
              <a:t>clásicas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dirty="0"/>
              <a:t>hemofilia B). </a:t>
            </a:r>
            <a:endParaRPr lang="es-ES_tradnl" dirty="0" smtClean="0"/>
          </a:p>
          <a:p>
            <a:r>
              <a:rPr lang="es-ES_tradnl" dirty="0"/>
              <a:t>El </a:t>
            </a:r>
            <a:r>
              <a:rPr lang="es-ES_tradnl" dirty="0" err="1"/>
              <a:t>déficit</a:t>
            </a:r>
            <a:r>
              <a:rPr lang="es-ES_tradnl" dirty="0"/>
              <a:t> grave aislado del factor </a:t>
            </a:r>
            <a:r>
              <a:rPr lang="es-ES_tradnl" dirty="0" smtClean="0"/>
              <a:t>VII ( menor a 20%) </a:t>
            </a:r>
            <a:r>
              <a:rPr lang="es-ES_tradnl" dirty="0"/>
              <a:t>conduce a una </a:t>
            </a:r>
            <a:r>
              <a:rPr lang="es-ES_tradnl" dirty="0" err="1"/>
              <a:t>reducción</a:t>
            </a:r>
            <a:r>
              <a:rPr lang="es-ES_tradnl" dirty="0"/>
              <a:t> de la </a:t>
            </a:r>
            <a:r>
              <a:rPr lang="es-ES_tradnl" dirty="0" err="1"/>
              <a:t>formación</a:t>
            </a:r>
            <a:r>
              <a:rPr lang="es-ES_tradnl" dirty="0"/>
              <a:t> de trombina y a una tendencia al sangrado debido al deterioro en la </a:t>
            </a:r>
            <a:r>
              <a:rPr lang="es-ES_tradnl" dirty="0" err="1"/>
              <a:t>formación</a:t>
            </a:r>
            <a:r>
              <a:rPr lang="es-ES_tradnl" dirty="0"/>
              <a:t> de fibrina y en la </a:t>
            </a:r>
            <a:r>
              <a:rPr lang="es-ES_tradnl" dirty="0" smtClean="0"/>
              <a:t>hemostasia primaria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El </a:t>
            </a:r>
            <a:r>
              <a:rPr lang="es-ES_tradnl" dirty="0" err="1"/>
              <a:t>déficit</a:t>
            </a:r>
            <a:r>
              <a:rPr lang="es-ES_tradnl" dirty="0"/>
              <a:t> aislado del factor II o del factor X es muy poco frecuente pero en la forma grave puede causar una tendencia al sangrado similar a la observada en la hemofilia </a:t>
            </a:r>
            <a:r>
              <a:rPr lang="es-ES_tradnl" dirty="0" err="1"/>
              <a:t>clásica</a:t>
            </a:r>
            <a:r>
              <a:rPr lang="es-ES_tradnl" dirty="0"/>
              <a:t>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73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Dosis 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</a:t>
            </a:r>
            <a:r>
              <a:rPr lang="es-ES_tradnl" dirty="0" err="1"/>
              <a:t>cálculo</a:t>
            </a:r>
            <a:r>
              <a:rPr lang="es-ES_tradnl" dirty="0"/>
              <a:t> de la dosis requerida para el tratamiento se basa en el dato </a:t>
            </a:r>
            <a:r>
              <a:rPr lang="es-ES_tradnl" dirty="0" err="1"/>
              <a:t>empírico</a:t>
            </a:r>
            <a:r>
              <a:rPr lang="es-ES_tradnl" dirty="0"/>
              <a:t> de que aproximadamente 1 UI de factor II o X por kg de peso corporal aumenta la actividad </a:t>
            </a:r>
            <a:r>
              <a:rPr lang="es-ES_tradnl" dirty="0" err="1"/>
              <a:t>plasmática</a:t>
            </a:r>
            <a:r>
              <a:rPr lang="es-ES_tradnl" dirty="0"/>
              <a:t> del factor II o X en 0,02 y 0,017 UI/ml, respectivamente.</a:t>
            </a:r>
            <a:br>
              <a:rPr lang="es-ES_tradnl" dirty="0"/>
            </a:br>
            <a:endParaRPr lang="es-ES_tradnl" dirty="0"/>
          </a:p>
          <a:p>
            <a:r>
              <a:rPr lang="es-ES_tradnl" dirty="0"/>
              <a:t>Forma de </a:t>
            </a:r>
            <a:r>
              <a:rPr lang="es-ES_tradnl" dirty="0" err="1"/>
              <a:t>administración</a:t>
            </a:r>
            <a:r>
              <a:rPr lang="es-ES_tradnl" dirty="0"/>
              <a:t> </a:t>
            </a:r>
          </a:p>
          <a:p>
            <a:r>
              <a:rPr lang="es-ES_tradnl" dirty="0"/>
              <a:t>Disolver el producto. </a:t>
            </a:r>
            <a:r>
              <a:rPr lang="es-ES_tradnl" dirty="0" err="1"/>
              <a:t>Octaplex</a:t>
            </a:r>
            <a:r>
              <a:rPr lang="es-ES_tradnl" dirty="0"/>
              <a:t> debe administrarse por </a:t>
            </a:r>
            <a:r>
              <a:rPr lang="es-ES_tradnl" dirty="0" err="1"/>
              <a:t>vía</a:t>
            </a:r>
            <a:r>
              <a:rPr lang="es-ES_tradnl" dirty="0"/>
              <a:t> intravenosa. La </a:t>
            </a:r>
            <a:r>
              <a:rPr lang="es-ES_tradnl" dirty="0" err="1"/>
              <a:t>perfusión</a:t>
            </a:r>
            <a:r>
              <a:rPr lang="es-ES_tradnl" dirty="0"/>
              <a:t> debe comenzar a una velocidad de 1 ml por minuto, seguida de 2-3 ml por minuto, utilizando una </a:t>
            </a:r>
            <a:r>
              <a:rPr lang="es-ES_tradnl" dirty="0" err="1"/>
              <a:t>técnica</a:t>
            </a:r>
            <a:r>
              <a:rPr lang="es-ES_tradnl" dirty="0"/>
              <a:t> </a:t>
            </a:r>
            <a:r>
              <a:rPr lang="es-ES_tradnl" dirty="0" err="1"/>
              <a:t>aséptica</a:t>
            </a:r>
            <a:r>
              <a:rPr lang="es-ES_tradnl" dirty="0"/>
              <a:t>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91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Déficit adquiridos de F </a:t>
            </a:r>
            <a:r>
              <a:rPr lang="es-ES_tradnl" dirty="0" err="1" smtClean="0"/>
              <a:t>Vit</a:t>
            </a:r>
            <a:r>
              <a:rPr lang="es-ES_tradnl" dirty="0" smtClean="0"/>
              <a:t> K dependiente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7111" cy="435133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es-ES_tradnl" dirty="0" smtClean="0"/>
              <a:t>Se </a:t>
            </a:r>
            <a:r>
              <a:rPr lang="es-ES_tradnl" dirty="0"/>
              <a:t>produce durante el tratamiento con antagonistas de la vitamina K. Si el </a:t>
            </a:r>
            <a:r>
              <a:rPr lang="es-ES_tradnl" dirty="0" smtClean="0"/>
              <a:t>déficit </a:t>
            </a:r>
            <a:r>
              <a:rPr lang="es-ES_tradnl" dirty="0"/>
              <a:t>llega a ser grave, se produce una tendencia al sangrado </a:t>
            </a:r>
            <a:r>
              <a:rPr lang="es-ES_tradnl" dirty="0" smtClean="0"/>
              <a:t>, </a:t>
            </a:r>
            <a:r>
              <a:rPr lang="es-ES_tradnl" dirty="0"/>
              <a:t>caracterizada por hemorragias </a:t>
            </a:r>
            <a:r>
              <a:rPr lang="es-ES_tradnl" dirty="0" smtClean="0"/>
              <a:t>cerebrales, digestivas  </a:t>
            </a:r>
            <a:r>
              <a:rPr lang="es-ES_tradnl" dirty="0"/>
              <a:t>o retroperitoneales </a:t>
            </a:r>
            <a:r>
              <a:rPr lang="es-ES_tradnl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dirty="0" smtClean="0"/>
              <a:t>Existen pacientes de mayor riesgo:</a:t>
            </a:r>
          </a:p>
          <a:p>
            <a:r>
              <a:rPr lang="es-ES_tradnl" dirty="0" smtClean="0"/>
              <a:t>Mayor edad.</a:t>
            </a:r>
          </a:p>
          <a:p>
            <a:r>
              <a:rPr lang="es-ES_tradnl" dirty="0" smtClean="0"/>
              <a:t>Primer año de tratamiento .</a:t>
            </a:r>
          </a:p>
          <a:p>
            <a:r>
              <a:rPr lang="es-ES_tradnl" dirty="0" smtClean="0"/>
              <a:t>INR altos (mayor de 3).</a:t>
            </a:r>
          </a:p>
          <a:p>
            <a:r>
              <a:rPr lang="es-ES_tradnl" dirty="0" smtClean="0"/>
              <a:t>Antecedentes de sangrado (digestivo , cerebral)</a:t>
            </a:r>
          </a:p>
          <a:p>
            <a:r>
              <a:rPr lang="es-ES_tradnl" dirty="0" smtClean="0"/>
              <a:t>HTA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1301</Words>
  <Application>Microsoft Macintosh PowerPoint</Application>
  <PresentationFormat>Panorámica</PresentationFormat>
  <Paragraphs>108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AdvPSA88A</vt:lpstr>
      <vt:lpstr>Calibri</vt:lpstr>
      <vt:lpstr>Calibri Light</vt:lpstr>
      <vt:lpstr>Mangal</vt:lpstr>
      <vt:lpstr>MyriadPro</vt:lpstr>
      <vt:lpstr>QgtrpfAdvTT7329fd89.I</vt:lpstr>
      <vt:lpstr>Tahoma</vt:lpstr>
      <vt:lpstr>Times New Roman</vt:lpstr>
      <vt:lpstr>Wingdings</vt:lpstr>
      <vt:lpstr>YhtclrAdvTTe45e47d2</vt:lpstr>
      <vt:lpstr>Arial</vt:lpstr>
      <vt:lpstr>Tema de Office</vt:lpstr>
      <vt:lpstr>Aplicaciones Clínicas Concentrado Protrombínico </vt:lpstr>
      <vt:lpstr>Generalidades</vt:lpstr>
      <vt:lpstr>Concentrados Protrombina </vt:lpstr>
      <vt:lpstr>Octaplex® - Manufacturing Process</vt:lpstr>
      <vt:lpstr>COMPOSICIÓN CUALITATIVA Y CUANTITATIVA</vt:lpstr>
      <vt:lpstr>Indicaciones. </vt:lpstr>
      <vt:lpstr>Deficit congénito de F  Vit K dependiente </vt:lpstr>
      <vt:lpstr>Dosis :</vt:lpstr>
      <vt:lpstr>Déficit adquiridos de F Vit K dependiente </vt:lpstr>
      <vt:lpstr>Presentación de PowerPoint</vt:lpstr>
      <vt:lpstr>  Anticoagulantes orales vitamina k dependientes</vt:lpstr>
      <vt:lpstr>Presentación de PowerPoint</vt:lpstr>
      <vt:lpstr>Reversión de anticoagulantes vit K dependientes </vt:lpstr>
      <vt:lpstr>TACO </vt:lpstr>
      <vt:lpstr>  Administración y farmacocinética .  </vt:lpstr>
      <vt:lpstr>Dosis para reversión , considerar INR :</vt:lpstr>
      <vt:lpstr>Complicaciones: </vt:lpstr>
      <vt:lpstr>Complicaciones Trombóticas </vt:lpstr>
      <vt:lpstr>Complicaciones Trombóticas </vt:lpstr>
      <vt:lpstr>Consideraciones de exámenes de laboratorio. </vt:lpstr>
      <vt:lpstr>Presentación de PowerPoint</vt:lpstr>
      <vt:lpstr>Presentación de PowerPoint</vt:lpstr>
      <vt:lpstr>FVII a</vt:lpstr>
      <vt:lpstr>Presentación de PowerPoint</vt:lpstr>
      <vt:lpstr>Precaución:</vt:lpstr>
      <vt:lpstr>Costos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Clínicas </dc:title>
  <dc:creator>Viviana Sosa Zuniga</dc:creator>
  <cp:lastModifiedBy>Viviana Sosa Zuniga</cp:lastModifiedBy>
  <cp:revision>66</cp:revision>
  <dcterms:created xsi:type="dcterms:W3CDTF">2017-04-23T14:15:42Z</dcterms:created>
  <dcterms:modified xsi:type="dcterms:W3CDTF">2017-04-28T11:52:20Z</dcterms:modified>
</cp:coreProperties>
</file>